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4" d="100"/>
          <a:sy n="24" d="100"/>
        </p:scale>
        <p:origin x="-75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06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Calibri" pitchFamily="32" charset="0"/>
                <a:cs typeface="Segoe UI" charset="0"/>
              </a:defRPr>
            </a:lvl1pPr>
          </a:lstStyle>
          <a:p>
            <a:endParaRPr lang="pl-PL" altLang="pl-PL"/>
          </a:p>
        </p:txBody>
      </p:sp>
      <p:sp>
        <p:nvSpPr>
          <p:cNvPr id="4106" name="Rectangle 1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0888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7" name="Rectangle 11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smtClean="0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Calibri" pitchFamily="32" charset="0"/>
                <a:cs typeface="Segoe UI" charset="0"/>
              </a:defRPr>
            </a:lvl1pPr>
          </a:lstStyle>
          <a:p>
            <a:fld id="{DEDEA4A1-3DD1-445B-922D-26BB2A0576F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909034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590ACC-9B36-4CB6-89FB-CAC6BC47849E}" type="slidenum">
              <a:rPr lang="pl-PL" altLang="pl-PL"/>
              <a:pPr/>
              <a:t>1</a:t>
            </a:fld>
            <a:endParaRPr lang="pl-PL" altLang="pl-PL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93D0E5-E07B-45C7-B0E4-92959457F31A}" type="slidenum">
              <a:rPr lang="pl-PL" altLang="pl-PL"/>
              <a:pPr/>
              <a:t>10</a:t>
            </a:fld>
            <a:endParaRPr lang="pl-PL" altLang="pl-PL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B07A23-CF1C-4F15-A19D-68074ACF7EB5}" type="slidenum">
              <a:rPr lang="pl-PL" altLang="pl-PL"/>
              <a:pPr/>
              <a:t>11</a:t>
            </a:fld>
            <a:endParaRPr lang="pl-PL" altLang="pl-PL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C36D40-DB5C-453E-BB22-0CF218749AA5}" type="slidenum">
              <a:rPr lang="pl-PL" altLang="pl-PL"/>
              <a:pPr/>
              <a:t>12</a:t>
            </a:fld>
            <a:endParaRPr lang="pl-PL" altLang="pl-PL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4B4B99-5689-4DB7-BB43-FE37012DAFBF}" type="slidenum">
              <a:rPr lang="pl-PL" altLang="pl-PL"/>
              <a:pPr/>
              <a:t>13</a:t>
            </a:fld>
            <a:endParaRPr lang="pl-PL" altLang="pl-PL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303A64-FA0B-49B1-A36B-F52B18B1D640}" type="slidenum">
              <a:rPr lang="pl-PL" altLang="pl-PL"/>
              <a:pPr/>
              <a:t>14</a:t>
            </a:fld>
            <a:endParaRPr lang="pl-PL" altLang="pl-PL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A56E01-9DD9-411E-AFF6-731C7CF036EA}" type="slidenum">
              <a:rPr lang="pl-PL" altLang="pl-PL"/>
              <a:pPr/>
              <a:t>15</a:t>
            </a:fld>
            <a:endParaRPr lang="pl-PL" altLang="pl-PL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754044-D27C-4C5D-ABEE-F33C6486C019}" type="slidenum">
              <a:rPr lang="pl-PL" altLang="pl-PL"/>
              <a:pPr/>
              <a:t>16</a:t>
            </a:fld>
            <a:endParaRPr lang="pl-PL" altLang="pl-PL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C3FAA1-58A7-4E44-9DFE-8F482E074745}" type="slidenum">
              <a:rPr lang="pl-PL" altLang="pl-PL"/>
              <a:pPr/>
              <a:t>17</a:t>
            </a:fld>
            <a:endParaRPr lang="pl-PL" altLang="pl-PL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E043E1-61B5-4B8C-AEA1-66E0BE05BABE}" type="slidenum">
              <a:rPr lang="pl-PL" altLang="pl-PL"/>
              <a:pPr/>
              <a:t>18</a:t>
            </a:fld>
            <a:endParaRPr lang="pl-PL" altLang="pl-PL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53A9A1-F7D9-4E35-ABA6-C7A82ED810FE}" type="slidenum">
              <a:rPr lang="pl-PL" altLang="pl-PL"/>
              <a:pPr/>
              <a:t>19</a:t>
            </a:fld>
            <a:endParaRPr lang="pl-PL" altLang="pl-PL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D744F3-DAB2-4304-9355-77AD00675AD2}" type="slidenum">
              <a:rPr lang="pl-PL" altLang="pl-PL"/>
              <a:pPr/>
              <a:t>2</a:t>
            </a:fld>
            <a:endParaRPr lang="pl-PL" altLang="pl-PL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A6ACF2-C1B8-40A4-A215-9EABC219B28F}" type="slidenum">
              <a:rPr lang="pl-PL" altLang="pl-PL"/>
              <a:pPr/>
              <a:t>20</a:t>
            </a:fld>
            <a:endParaRPr lang="pl-PL" altLang="pl-PL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C80034-05E4-4096-AB1C-703EFB5A3FBD}" type="slidenum">
              <a:rPr lang="pl-PL" altLang="pl-PL"/>
              <a:pPr/>
              <a:t>21</a:t>
            </a:fld>
            <a:endParaRPr lang="pl-PL" altLang="pl-PL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52A436-187F-4882-B2B7-94F057B78E17}" type="slidenum">
              <a:rPr lang="pl-PL" altLang="pl-PL"/>
              <a:pPr/>
              <a:t>22</a:t>
            </a:fld>
            <a:endParaRPr lang="pl-PL" altLang="pl-PL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DEFEF4-3089-438E-8311-607C5208E7AA}" type="slidenum">
              <a:rPr lang="pl-PL" altLang="pl-PL"/>
              <a:pPr/>
              <a:t>23</a:t>
            </a:fld>
            <a:endParaRPr lang="pl-PL" altLang="pl-PL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630717-A4D5-4349-BFF5-91F17EF2025D}" type="slidenum">
              <a:rPr lang="pl-PL" altLang="pl-PL"/>
              <a:pPr/>
              <a:t>24</a:t>
            </a:fld>
            <a:endParaRPr lang="pl-PL" altLang="pl-PL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F89149-7106-4CBA-B6C4-99C8F8A5D616}" type="slidenum">
              <a:rPr lang="pl-PL" altLang="pl-PL"/>
              <a:pPr/>
              <a:t>3</a:t>
            </a:fld>
            <a:endParaRPr lang="pl-PL" altLang="pl-PL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9D06FB-8547-4601-B1E3-B74F3EB86484}" type="slidenum">
              <a:rPr lang="pl-PL" altLang="pl-PL"/>
              <a:pPr/>
              <a:t>4</a:t>
            </a:fld>
            <a:endParaRPr lang="pl-PL" altLang="pl-PL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28C5A-0BA2-4A55-BED3-16EF41D8CDCB}" type="slidenum">
              <a:rPr lang="pl-PL" altLang="pl-PL"/>
              <a:pPr/>
              <a:t>5</a:t>
            </a:fld>
            <a:endParaRPr lang="pl-PL" altLang="pl-PL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D9A28A-9AC0-41BB-805F-0F016071011A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8F8A71-C742-4309-8F78-49540A43ED8D}" type="slidenum">
              <a:rPr lang="pl-PL" altLang="pl-PL"/>
              <a:pPr/>
              <a:t>7</a:t>
            </a:fld>
            <a:endParaRPr lang="pl-PL" altLang="pl-PL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33A030-F3E7-460A-AC0F-B469BFA15F32}" type="slidenum">
              <a:rPr lang="pl-PL" altLang="pl-PL"/>
              <a:pPr/>
              <a:t>8</a:t>
            </a:fld>
            <a:endParaRPr lang="pl-PL" altLang="pl-PL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DB621A-16EC-4979-9DAE-97979CBD86CF}" type="slidenum">
              <a:rPr lang="pl-PL" altLang="pl-PL"/>
              <a:pPr/>
              <a:t>9</a:t>
            </a:fld>
            <a:endParaRPr lang="pl-PL" altLang="pl-PL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065845-4359-416E-9F09-169502473D2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8912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3FC7E5B-55A3-47F9-BEE5-04F3685D650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833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299325" y="301625"/>
            <a:ext cx="2263775" cy="58404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3687" cy="58404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EF100E4-A8E9-4840-BEF1-92E5CCE4242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0025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972E82E-2E43-49F6-9DF4-D87E1B37CF6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80036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9F6A5CA-9C14-4189-83AE-B638FC86262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96147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E3F5DAA-3BAA-4803-9326-EF583DBCC8A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47975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1850" y="1481138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F46AC29-8DE2-4F95-9E42-FF948A3ADCB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2098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787B3B2-F075-42CD-99C9-F1A8972C5FB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54580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567D1B2-B50C-4644-A2EA-FDE10F8960E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09061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6D658B-FAE0-4DFB-9448-53A0AA801AD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98019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37AFE5B-D2AB-42FF-90E4-FFFA1C7F22C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51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636E14-44C2-4BD0-B02A-11E7D7A4602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66911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00B1B46-EC8D-41AB-AA5E-95216E2F02E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292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E8A2C2-2D92-41DA-99EC-9123E64C6AB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5346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1463" y="274638"/>
            <a:ext cx="2054225" cy="57213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1863" cy="57213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49EF0A3-D078-49B6-86A9-AECE29DC3D8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64122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113188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>
          <a:xfrm>
            <a:off x="6727825" y="6408738"/>
            <a:ext cx="1908175" cy="354012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>
          <a:xfrm>
            <a:off x="8647113" y="6408738"/>
            <a:ext cx="355600" cy="354012"/>
          </a:xfrm>
        </p:spPr>
        <p:txBody>
          <a:bodyPr/>
          <a:lstStyle>
            <a:lvl1pPr>
              <a:defRPr/>
            </a:lvl1pPr>
          </a:lstStyle>
          <a:p>
            <a:fld id="{00F98E54-D707-4164-8EA9-F09E63A9C86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3939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9DB8116-5F7A-4C58-B54E-2E51FDA93D9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6926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57F8359-8A07-48B7-A0F4-CA773947154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24949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DD85C19-A42A-4820-A69F-27A798BB303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9843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631950"/>
            <a:ext cx="4454525" cy="497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0163" y="1631950"/>
            <a:ext cx="4454525" cy="497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D4DCED7-E021-41A7-932E-B2D121593BB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66845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60156C-91F1-4F18-8B61-D4D7881BDC1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88319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78549DD-4814-4C3E-A91B-690623C0492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54196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E83F67F-967B-4680-BE86-EC9462B89FD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79785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89B3E79-BFA7-460D-A446-406B51C4EFB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47877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1010DF6-FDAD-4B10-90C4-D6A825363F8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89606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91F9F1-5258-4A00-851C-2D4A140747A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16604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59AB6A3-197E-487C-988B-1DDDAE8F22A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4038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299325" y="301625"/>
            <a:ext cx="2265363" cy="63087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3687" cy="63087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39E9B6-D382-46B5-A0CA-0A27DE0B0A0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0152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1450" cy="12493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>
          <a:xfrm>
            <a:off x="7415213" y="7064375"/>
            <a:ext cx="2105025" cy="392113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>
          <a:xfrm>
            <a:off x="9531350" y="7064375"/>
            <a:ext cx="392113" cy="392113"/>
          </a:xfrm>
        </p:spPr>
        <p:txBody>
          <a:bodyPr/>
          <a:lstStyle>
            <a:lvl1pPr>
              <a:defRPr/>
            </a:lvl1pPr>
          </a:lstStyle>
          <a:p>
            <a:fld id="{E5585714-65F5-448A-922D-65D4F527CEF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13402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ytuł, 2 elementy zawartości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1450" cy="12493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03238" y="1631950"/>
            <a:ext cx="4454525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03238" y="4197350"/>
            <a:ext cx="4454525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3"/>
          </p:nvPr>
        </p:nvSpPr>
        <p:spPr>
          <a:xfrm>
            <a:off x="5110163" y="1631950"/>
            <a:ext cx="4454525" cy="4978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idx="10"/>
          </p:nvPr>
        </p:nvSpPr>
        <p:spPr>
          <a:xfrm>
            <a:off x="7415213" y="7064375"/>
            <a:ext cx="2105025" cy="392113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1"/>
          </p:nvPr>
        </p:nvSpPr>
        <p:spPr>
          <a:xfrm>
            <a:off x="9531350" y="7064375"/>
            <a:ext cx="392113" cy="392113"/>
          </a:xfrm>
        </p:spPr>
        <p:txBody>
          <a:bodyPr/>
          <a:lstStyle>
            <a:lvl1pPr>
              <a:defRPr/>
            </a:lvl1pPr>
          </a:lstStyle>
          <a:p>
            <a:fld id="{38DD1107-22D9-4DBC-B92F-92425DC64E9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25358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ytuł i 2 elementy zawartości nad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1450" cy="12493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03238" y="1631950"/>
            <a:ext cx="4454525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110163" y="1631950"/>
            <a:ext cx="4454525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3"/>
          </p:nvPr>
        </p:nvSpPr>
        <p:spPr>
          <a:xfrm>
            <a:off x="503238" y="4197350"/>
            <a:ext cx="9061450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idx="10"/>
          </p:nvPr>
        </p:nvSpPr>
        <p:spPr>
          <a:xfrm>
            <a:off x="7415213" y="7064375"/>
            <a:ext cx="2105025" cy="392113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1"/>
          </p:nvPr>
        </p:nvSpPr>
        <p:spPr>
          <a:xfrm>
            <a:off x="9531350" y="7064375"/>
            <a:ext cx="392113" cy="392113"/>
          </a:xfrm>
        </p:spPr>
        <p:txBody>
          <a:bodyPr/>
          <a:lstStyle>
            <a:lvl1pPr>
              <a:defRPr/>
            </a:lvl1pPr>
          </a:lstStyle>
          <a:p>
            <a:fld id="{662506E3-6FB6-4A1C-A089-E3CCC0FB666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7851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1450" cy="12493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03238" y="1631950"/>
            <a:ext cx="4454525" cy="4978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110163" y="1631950"/>
            <a:ext cx="4454525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110163" y="4197350"/>
            <a:ext cx="4454525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idx="10"/>
          </p:nvPr>
        </p:nvSpPr>
        <p:spPr>
          <a:xfrm>
            <a:off x="7415213" y="7064375"/>
            <a:ext cx="2105025" cy="392113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1"/>
          </p:nvPr>
        </p:nvSpPr>
        <p:spPr>
          <a:xfrm>
            <a:off x="9531350" y="7064375"/>
            <a:ext cx="392113" cy="392113"/>
          </a:xfrm>
        </p:spPr>
        <p:txBody>
          <a:bodyPr/>
          <a:lstStyle>
            <a:lvl1pPr>
              <a:defRPr/>
            </a:lvl1pPr>
          </a:lstStyle>
          <a:p>
            <a:fld id="{2CB5F138-020F-4CFA-A0BD-E03CEA8EA60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47031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503238" y="301625"/>
            <a:ext cx="9061450" cy="12493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03238" y="1631950"/>
            <a:ext cx="4454525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110163" y="1631950"/>
            <a:ext cx="4454525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03238" y="4197350"/>
            <a:ext cx="4454525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10163" y="4197350"/>
            <a:ext cx="4454525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>
          <a:xfrm>
            <a:off x="7415213" y="7064375"/>
            <a:ext cx="2105025" cy="392113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>
          <a:xfrm>
            <a:off x="9531350" y="7064375"/>
            <a:ext cx="392113" cy="392113"/>
          </a:xfrm>
        </p:spPr>
        <p:txBody>
          <a:bodyPr/>
          <a:lstStyle>
            <a:lvl1pPr>
              <a:defRPr/>
            </a:lvl1pPr>
          </a:lstStyle>
          <a:p>
            <a:fld id="{A2B65DAC-0347-4CE7-9774-2EEFFBDD836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3125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2937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08575" y="1768475"/>
            <a:ext cx="4454525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AA988A-9E45-44EF-9353-0656D98B914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17177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ytuł i zawartość nad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1450" cy="12493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631950"/>
            <a:ext cx="9061450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3238" y="4197350"/>
            <a:ext cx="9061450" cy="2413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>
          <a:xfrm>
            <a:off x="7415213" y="7064375"/>
            <a:ext cx="2105025" cy="392113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>
          <a:xfrm>
            <a:off x="9531350" y="7064375"/>
            <a:ext cx="392113" cy="392113"/>
          </a:xfrm>
        </p:spPr>
        <p:txBody>
          <a:bodyPr/>
          <a:lstStyle>
            <a:lvl1pPr>
              <a:defRPr/>
            </a:lvl1pPr>
          </a:lstStyle>
          <a:p>
            <a:fld id="{04302249-DA4C-4657-832E-6917569CC4D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2956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70ED15E-C516-4095-82C1-1629A0EA009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1925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DDB4997-410D-4DA4-A285-D1873FB9000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053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05F7F8-46EC-4DA9-9CA0-9895A7397E1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2090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2F7026-6737-416A-B689-9EC430489D7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58199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B38BDF6-BC66-439D-A7D9-7CB48AC9EF6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936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9862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9862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36800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pl-PL" altLang="pl-PL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452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6800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33E7D6B2-C360-49CA-912A-E851B62146C5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4664075"/>
            <a:ext cx="9150350" cy="1588"/>
          </a:xfrm>
          <a:prstGeom prst="rtTriangle">
            <a:avLst/>
          </a:prstGeom>
          <a:gradFill rotWithShape="0">
            <a:gsLst>
              <a:gs pos="0">
                <a:srgbClr val="007897"/>
              </a:gs>
              <a:gs pos="50000">
                <a:srgbClr val="4ABBE0"/>
              </a:gs>
              <a:gs pos="100000">
                <a:srgbClr val="007897"/>
              </a:gs>
            </a:gsLst>
            <a:lin ang="13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3175" y="4953000"/>
            <a:ext cx="9136063" cy="1900238"/>
            <a:chOff x="-2" y="3120"/>
            <a:chExt cx="5755" cy="1197"/>
          </a:xfrm>
        </p:grpSpPr>
        <p:sp>
          <p:nvSpPr>
            <p:cNvPr id="2051" name="Freeform 3"/>
            <p:cNvSpPr>
              <a:spLocks noChangeArrowheads="1"/>
            </p:cNvSpPr>
            <p:nvPr/>
          </p:nvSpPr>
          <p:spPr bwMode="auto">
            <a:xfrm>
              <a:off x="1067" y="3120"/>
              <a:ext cx="4682" cy="300"/>
            </a:xfrm>
            <a:custGeom>
              <a:avLst/>
              <a:gdLst>
                <a:gd name="G0" fmla="+- 1 0 0"/>
                <a:gd name="G1" fmla="+- 4915 0 0"/>
                <a:gd name="G2" fmla="+- 2 0 0"/>
                <a:gd name="G3" fmla="*/ 1 43489 57600"/>
                <a:gd name="T0" fmla="*/ 4697 w 4697"/>
                <a:gd name="T1" fmla="*/ 0 h 367"/>
                <a:gd name="T2" fmla="*/ 4697 w 4697"/>
                <a:gd name="T3" fmla="*/ 367 h 367"/>
                <a:gd name="T4" fmla="*/ 0 w 4697"/>
                <a:gd name="T5" fmla="*/ 218 h 367"/>
                <a:gd name="T6" fmla="*/ 4697 w 4697"/>
                <a:gd name="T7" fmla="*/ 0 h 367"/>
                <a:gd name="T8" fmla="*/ 0 w 4697"/>
                <a:gd name="T9" fmla="*/ 0 h 367"/>
                <a:gd name="T10" fmla="*/ 4697 w 4697"/>
                <a:gd name="T11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9FCBD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2" name="Freeform 4"/>
            <p:cNvSpPr>
              <a:spLocks noChangeArrowheads="1"/>
            </p:cNvSpPr>
            <p:nvPr/>
          </p:nvSpPr>
          <p:spPr bwMode="auto">
            <a:xfrm>
              <a:off x="28" y="3299"/>
              <a:ext cx="5721" cy="488"/>
            </a:xfrm>
            <a:custGeom>
              <a:avLst/>
              <a:gdLst>
                <a:gd name="G0" fmla="+- 5760 0 0"/>
                <a:gd name="G1" fmla="*/ 1 0 51712"/>
                <a:gd name="G2" fmla="+- 8 0 0"/>
                <a:gd name="G3" fmla="*/ 1 64767 51712"/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w 5760"/>
                <a:gd name="T9" fmla="*/ 0 h 528"/>
                <a:gd name="T10" fmla="*/ 5760 w 5760"/>
                <a:gd name="T11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grpSp>
          <p:nvGrpSpPr>
            <p:cNvPr id="2053" name="Group 5"/>
            <p:cNvGrpSpPr>
              <a:grpSpLocks/>
            </p:cNvGrpSpPr>
            <p:nvPr/>
          </p:nvGrpSpPr>
          <p:grpSpPr bwMode="auto">
            <a:xfrm>
              <a:off x="2" y="3145"/>
              <a:ext cx="5751" cy="1172"/>
              <a:chOff x="2" y="3145"/>
              <a:chExt cx="5751" cy="1172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3145"/>
                <a:ext cx="5751" cy="1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055" name="Text Box 7"/>
              <p:cNvSpPr txBox="1">
                <a:spLocks noChangeArrowheads="1"/>
              </p:cNvSpPr>
              <p:nvPr/>
            </p:nvSpPr>
            <p:spPr bwMode="auto">
              <a:xfrm>
                <a:off x="5" y="3150"/>
                <a:ext cx="0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3141"/>
              <a:ext cx="5755" cy="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8488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1138"/>
            <a:ext cx="82184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6727825" y="6408738"/>
            <a:ext cx="190817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pl-PL" altLang="pl-PL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4379913" y="6408738"/>
            <a:ext cx="2351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8647113" y="6408738"/>
            <a:ext cx="355600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000">
                <a:solidFill>
                  <a:srgbClr val="FFFFFF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5916D405-35ED-49A9-9C24-8D39A7303E3E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4" r:id="rId12"/>
  </p:sldLayoutIdLst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Lucida Sans Unicode" pitchFamily="32" charset="0"/>
          <a:ea typeface="Microsoft YaHei" charset="-122"/>
        </a:defRPr>
      </a:lvl2pPr>
      <a:lvl3pPr marL="1143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Lucida Sans Unicode" pitchFamily="32" charset="0"/>
          <a:ea typeface="Microsoft YaHei" charset="-122"/>
        </a:defRPr>
      </a:lvl3pPr>
      <a:lvl4pPr marL="1600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Lucida Sans Unicode" pitchFamily="32" charset="0"/>
          <a:ea typeface="Microsoft YaHei" charset="-122"/>
        </a:defRPr>
      </a:lvl4pPr>
      <a:lvl5pPr marL="20574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Lucida Sans Unicode" pitchFamily="32" charset="0"/>
          <a:ea typeface="Microsoft YaHei" charset="-122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Lucida Sans Unicode" pitchFamily="32" charset="0"/>
          <a:ea typeface="Microsoft YaHei" charset="-122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Lucida Sans Unicode" pitchFamily="32" charset="0"/>
          <a:ea typeface="Microsoft YaHei" charset="-122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Lucida Sans Unicode" pitchFamily="32" charset="0"/>
          <a:ea typeface="Microsoft YaHei" charset="-122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Lucida Sans Unicode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3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Freeform 1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G0" fmla="+- 7150 0 0"/>
              <a:gd name="G1" fmla="+- 1 0 0"/>
              <a:gd name="G2" fmla="+- 8 0 0"/>
              <a:gd name="G3" fmla="*/ 1 64767 51712"/>
              <a:gd name="T0" fmla="*/ 0 w 7485"/>
              <a:gd name="T1" fmla="*/ 0 h 337"/>
              <a:gd name="T2" fmla="*/ 5760 w 7485"/>
              <a:gd name="T3" fmla="*/ 0 h 337"/>
              <a:gd name="T4" fmla="*/ 5760 w 7485"/>
              <a:gd name="T5" fmla="*/ 528 h 337"/>
              <a:gd name="T6" fmla="*/ 48 w 7485"/>
              <a:gd name="T7" fmla="*/ 0 h 337"/>
              <a:gd name="T8" fmla="*/ 0 w 7485"/>
              <a:gd name="T9" fmla="*/ 0 h 337"/>
              <a:gd name="T10" fmla="*/ 7485 w 7485"/>
              <a:gd name="T11" fmla="*/ 33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FCBD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74" name="Freeform 2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G0" fmla="+- 5006 0 0"/>
              <a:gd name="G1" fmla="+- 1 0 0"/>
              <a:gd name="G2" fmla="+- 8 0 0"/>
              <a:gd name="G3" fmla="*/ 1 64767 51712"/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w 5591"/>
              <a:gd name="T9" fmla="*/ 0 h 588"/>
              <a:gd name="T10" fmla="*/ 5591 w 5591"/>
              <a:gd name="T11" fmla="*/ 588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-14288" y="6376988"/>
            <a:ext cx="3752851" cy="1193800"/>
            <a:chOff x="-9" y="4017"/>
            <a:chExt cx="2364" cy="75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" y="4017"/>
              <a:ext cx="2364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193" y="4459"/>
              <a:ext cx="1174" cy="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6362700"/>
            <a:ext cx="3771901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145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631950"/>
            <a:ext cx="9061450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7415213" y="7064375"/>
            <a:ext cx="2105025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endParaRPr lang="pl-PL" altLang="pl-PL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827588" y="7064375"/>
            <a:ext cx="259238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9531350" y="7064375"/>
            <a:ext cx="392113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defRPr sz="2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fld id="{8681FFBC-EA6E-419F-A419-8DB7031730D4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300" b="1">
          <a:solidFill>
            <a:srgbClr val="464646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300" b="1">
          <a:solidFill>
            <a:srgbClr val="464646"/>
          </a:solidFill>
          <a:latin typeface="Lucida Sans Unicode" pitchFamily="32" charset="0"/>
          <a:ea typeface="Microsoft YaHei" charset="-122"/>
        </a:defRPr>
      </a:lvl2pPr>
      <a:lvl3pPr marL="1143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300" b="1">
          <a:solidFill>
            <a:srgbClr val="464646"/>
          </a:solidFill>
          <a:latin typeface="Lucida Sans Unicode" pitchFamily="32" charset="0"/>
          <a:ea typeface="Microsoft YaHei" charset="-122"/>
        </a:defRPr>
      </a:lvl3pPr>
      <a:lvl4pPr marL="1600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300" b="1">
          <a:solidFill>
            <a:srgbClr val="464646"/>
          </a:solidFill>
          <a:latin typeface="Lucida Sans Unicode" pitchFamily="32" charset="0"/>
          <a:ea typeface="Microsoft YaHei" charset="-122"/>
        </a:defRPr>
      </a:lvl4pPr>
      <a:lvl5pPr marL="20574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300" b="1">
          <a:solidFill>
            <a:srgbClr val="464646"/>
          </a:solidFill>
          <a:latin typeface="Lucida Sans Unicode" pitchFamily="32" charset="0"/>
          <a:ea typeface="Microsoft YaHei" charset="-122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300" b="1">
          <a:solidFill>
            <a:srgbClr val="464646"/>
          </a:solidFill>
          <a:latin typeface="Lucida Sans Unicode" pitchFamily="32" charset="0"/>
          <a:ea typeface="Microsoft YaHei" charset="-122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300" b="1">
          <a:solidFill>
            <a:srgbClr val="464646"/>
          </a:solidFill>
          <a:latin typeface="Lucida Sans Unicode" pitchFamily="32" charset="0"/>
          <a:ea typeface="Microsoft YaHei" charset="-122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300" b="1">
          <a:solidFill>
            <a:srgbClr val="464646"/>
          </a:solidFill>
          <a:latin typeface="Lucida Sans Unicode" pitchFamily="32" charset="0"/>
          <a:ea typeface="Microsoft YaHei" charset="-122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300" b="1">
          <a:solidFill>
            <a:srgbClr val="464646"/>
          </a:solidFill>
          <a:latin typeface="Lucida Sans Unicode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4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3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3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3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3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3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3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3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3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5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28" Type="http://schemas.openxmlformats.org/officeDocument/2006/relationships/image" Target="../media/image46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1481138"/>
            <a:ext cx="5975350" cy="19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431800"/>
            <a:ext cx="3959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1481138"/>
            <a:ext cx="8229600" cy="4525962"/>
          </a:xfrm>
          <a:ln/>
        </p:spPr>
        <p:txBody>
          <a:bodyPr lIns="0" tIns="0" rIns="0" bIns="0" anchor="ctr"/>
          <a:lstStyle/>
          <a:p>
            <a:pPr marL="0" indent="0" algn="r">
              <a:lnSpc>
                <a:spcPct val="80000"/>
              </a:lnSpc>
              <a:buClrTx/>
              <a:buSzPct val="68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pl-PL" altLang="pl-PL" sz="2500">
              <a:solidFill>
                <a:srgbClr val="A3171E"/>
              </a:solidFill>
            </a:endParaRPr>
          </a:p>
          <a:p>
            <a:pPr marL="0" indent="0" algn="r">
              <a:lnSpc>
                <a:spcPct val="80000"/>
              </a:lnSpc>
              <a:buClrTx/>
              <a:buSzPct val="68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pl-PL" altLang="pl-PL" sz="2500">
              <a:solidFill>
                <a:srgbClr val="A3171E"/>
              </a:solidFill>
            </a:endParaRPr>
          </a:p>
          <a:p>
            <a:pPr marL="0" indent="0" algn="r">
              <a:lnSpc>
                <a:spcPct val="80000"/>
              </a:lnSpc>
              <a:buClrTx/>
              <a:buSzPct val="68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pl-PL" altLang="pl-PL" sz="2500">
              <a:solidFill>
                <a:srgbClr val="A3171E"/>
              </a:solidFill>
            </a:endParaRPr>
          </a:p>
          <a:p>
            <a:pPr marL="0" indent="0" algn="r">
              <a:lnSpc>
                <a:spcPct val="80000"/>
              </a:lnSpc>
              <a:buClrTx/>
              <a:buSzPct val="68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pl-PL" altLang="pl-PL" sz="2500">
                <a:solidFill>
                  <a:srgbClr val="A3171E"/>
                </a:solidFill>
              </a:rPr>
              <a:t>SZKOŁA PODSTAWOWA NR 82</a:t>
            </a:r>
          </a:p>
          <a:p>
            <a:pPr marL="0" indent="0" algn="r">
              <a:lnSpc>
                <a:spcPct val="80000"/>
              </a:lnSpc>
              <a:buClrTx/>
              <a:buSzPct val="68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pl-PL" altLang="pl-PL" sz="2500">
                <a:solidFill>
                  <a:srgbClr val="A3171E"/>
                </a:solidFill>
              </a:rPr>
              <a:t> im. św. Jadwigi Królowej Polski</a:t>
            </a:r>
          </a:p>
          <a:p>
            <a:pPr marL="0" indent="0" algn="r">
              <a:lnSpc>
                <a:spcPct val="80000"/>
              </a:lnSpc>
              <a:buClrTx/>
              <a:buSzPct val="68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pl-PL" altLang="pl-PL" sz="2500">
                <a:solidFill>
                  <a:srgbClr val="A3171E"/>
                </a:solidFill>
              </a:rPr>
              <a:t>w Krakowie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7800" cy="1255713"/>
          </a:xfrm>
          <a:ln/>
        </p:spPr>
        <p:txBody>
          <a:bodyPr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2800">
                <a:latin typeface="Monotype Corsiva" pitchFamily="64" charset="0"/>
              </a:rPr>
              <a:t>Szkoła posiada bogato wyposażone sale lekcyjne</a:t>
            </a:r>
            <a:br>
              <a:rPr lang="pl-PL" altLang="pl-PL" sz="2800">
                <a:latin typeface="Monotype Corsiva" pitchFamily="64" charset="0"/>
              </a:rPr>
            </a:br>
            <a:r>
              <a:rPr lang="pl-PL" altLang="pl-PL" sz="2800">
                <a:latin typeface="Monotype Corsiva" pitchFamily="64" charset="0"/>
              </a:rPr>
              <a:t>   i klasopracownie, a także salę gimnastyczną, świetlicę i bibliotekę.  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31950"/>
            <a:ext cx="9067800" cy="4984750"/>
          </a:xfrm>
          <a:ln/>
        </p:spPr>
        <p:txBody>
          <a:bodyPr/>
          <a:lstStyle/>
          <a:p>
            <a:endParaRPr lang="pl-PL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976438"/>
            <a:ext cx="490855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146425"/>
            <a:ext cx="5472112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1557338"/>
            <a:ext cx="1800225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90538"/>
            <a:ext cx="5600700" cy="397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3095625"/>
            <a:ext cx="6103938" cy="406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6223000" y="555625"/>
            <a:ext cx="3109913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775200"/>
            <a:ext cx="26765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800" decel="100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3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4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576263"/>
            <a:ext cx="9807575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44463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8" y="6335713"/>
            <a:ext cx="16700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6624638"/>
            <a:ext cx="187166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4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4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  <p:tav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024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500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019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60363"/>
            <a:ext cx="431958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671888"/>
            <a:ext cx="5472112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44488"/>
            <a:ext cx="5040313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108450"/>
            <a:ext cx="3151188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4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15900"/>
            <a:ext cx="524033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095625"/>
            <a:ext cx="505460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4392613"/>
            <a:ext cx="3671887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60363"/>
            <a:ext cx="3455988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800" decel="100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800" decel="100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00" decel="100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decel="100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7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2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29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3384550"/>
            <a:ext cx="5395912" cy="372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9263"/>
            <a:ext cx="5940425" cy="372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4535488"/>
            <a:ext cx="23764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60363"/>
            <a:ext cx="31686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222750"/>
            <a:ext cx="1884362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770" decel="100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" dur="770" decel="100000" fill="hold"/>
                                        <p:tgtEl>
                                          <p:spTgt spid="194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10" dur="77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12" dur="77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770" decel="100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19" dur="770" decel="100000" fill="hold"/>
                                        <p:tgtEl>
                                          <p:spTgt spid="194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21" dur="77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23" dur="77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800" decel="100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7800" cy="125571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>
                <a:solidFill>
                  <a:srgbClr val="FF950E"/>
                </a:solidFill>
                <a:latin typeface="Segoe Print" charset="0"/>
              </a:rPr>
              <a:t>      Świetlica szkolna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557338"/>
            <a:ext cx="5311775" cy="3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1557338"/>
            <a:ext cx="3641725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5327650"/>
            <a:ext cx="2878138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60363"/>
            <a:ext cx="16478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96838"/>
            <a:ext cx="1871663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800" decel="100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" dur="800" decel="100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800" decel="100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800" decel="100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777875" y="273050"/>
            <a:ext cx="6648450" cy="1254125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2400">
                <a:solidFill>
                  <a:srgbClr val="579D1C"/>
                </a:solidFill>
                <a:latin typeface="Segoe Print" charset="0"/>
              </a:rPr>
              <a:t>     Szkoła posiada nowoczesne boisko      sportowe.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31950"/>
            <a:ext cx="9066212" cy="4983163"/>
          </a:xfrm>
          <a:ln/>
        </p:spPr>
        <p:txBody>
          <a:bodyPr/>
          <a:lstStyle/>
          <a:p>
            <a:endParaRPr lang="pl-PL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511300"/>
            <a:ext cx="8496300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4679950"/>
            <a:ext cx="1871662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449263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5141913"/>
            <a:ext cx="140017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800" decel="100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2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3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3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3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631950"/>
            <a:ext cx="752157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2541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2600">
                <a:solidFill>
                  <a:srgbClr val="579D1C"/>
                </a:solidFill>
                <a:latin typeface="Segoe Print" charset="0"/>
              </a:rPr>
              <a:t> Oddany w zeszłym roku plac zabaw służy uczniom</a:t>
            </a:r>
            <a:br>
              <a:rPr lang="pl-PL" altLang="pl-PL" sz="2600">
                <a:solidFill>
                  <a:srgbClr val="579D1C"/>
                </a:solidFill>
                <a:latin typeface="Segoe Print" charset="0"/>
              </a:rPr>
            </a:br>
            <a:r>
              <a:rPr lang="pl-PL" altLang="pl-PL" sz="2600">
                <a:solidFill>
                  <a:srgbClr val="579D1C"/>
                </a:solidFill>
                <a:latin typeface="Segoe Print" charset="0"/>
              </a:rPr>
              <a:t>                     w pogodne dni.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631950"/>
            <a:ext cx="752157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631950"/>
            <a:ext cx="752157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4535488"/>
            <a:ext cx="280193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800" decel="100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8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438150"/>
            <a:ext cx="9066212" cy="16779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2600">
                <a:solidFill>
                  <a:srgbClr val="0084D1"/>
                </a:solidFill>
                <a:latin typeface="Segoe Print" charset="0"/>
              </a:rPr>
              <a:t>             </a:t>
            </a:r>
            <a:r>
              <a:rPr lang="pl-PL" altLang="pl-PL" sz="3200">
                <a:solidFill>
                  <a:srgbClr val="0084D1"/>
                </a:solidFill>
                <a:latin typeface="Segoe Print" charset="0"/>
              </a:rPr>
              <a:t>Tylko u nas! </a:t>
            </a:r>
            <a:br>
              <a:rPr lang="pl-PL" altLang="pl-PL" sz="3200">
                <a:solidFill>
                  <a:srgbClr val="0084D1"/>
                </a:solidFill>
                <a:latin typeface="Segoe Print" charset="0"/>
              </a:rPr>
            </a:br>
            <a:r>
              <a:rPr lang="pl-PL" altLang="pl-PL" sz="2400">
                <a:solidFill>
                  <a:srgbClr val="0084D1"/>
                </a:solidFill>
                <a:latin typeface="Monotype Corsiva" pitchFamily="64" charset="0"/>
              </a:rPr>
              <a:t>Od wielu lat cyklicznie odbywa się festiwal piosenki           </a:t>
            </a:r>
            <a:br>
              <a:rPr lang="pl-PL" altLang="pl-PL" sz="2400">
                <a:solidFill>
                  <a:srgbClr val="0084D1"/>
                </a:solidFill>
                <a:latin typeface="Monotype Corsiva" pitchFamily="64" charset="0"/>
              </a:rPr>
            </a:br>
            <a:r>
              <a:rPr lang="pl-PL" altLang="pl-PL" sz="2400">
                <a:solidFill>
                  <a:srgbClr val="0084D1"/>
                </a:solidFill>
                <a:latin typeface="Monotype Corsiva" pitchFamily="64" charset="0"/>
              </a:rPr>
              <a:t>„Rozśpiewana Szkoła”, w którym uczestniczą uczniowie, </a:t>
            </a:r>
            <a:br>
              <a:rPr lang="pl-PL" altLang="pl-PL" sz="2400">
                <a:solidFill>
                  <a:srgbClr val="0084D1"/>
                </a:solidFill>
                <a:latin typeface="Monotype Corsiva" pitchFamily="64" charset="0"/>
              </a:rPr>
            </a:br>
            <a:r>
              <a:rPr lang="pl-PL" altLang="pl-PL" sz="2400">
                <a:solidFill>
                  <a:srgbClr val="0084D1"/>
                </a:solidFill>
                <a:latin typeface="Monotype Corsiva" pitchFamily="64" charset="0"/>
              </a:rPr>
              <a:t>rodzice i nauczyciele. 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31950"/>
            <a:ext cx="9066212" cy="4983163"/>
          </a:xfrm>
          <a:ln/>
        </p:spPr>
        <p:txBody>
          <a:bodyPr/>
          <a:lstStyle/>
          <a:p>
            <a:endParaRPr lang="pl-PL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287338"/>
            <a:ext cx="2160587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3600450"/>
            <a:ext cx="4824412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117725"/>
            <a:ext cx="4537075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79600"/>
            <a:ext cx="14763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5327650"/>
            <a:ext cx="31623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additive="repl">
                                        <p:cTn id="6" dur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1000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1000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1000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800" decel="100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800" decel="100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800" decel="100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800" decel="100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24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3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0363"/>
            <a:ext cx="9777413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4972050"/>
            <a:ext cx="404971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4068763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73025"/>
            <a:ext cx="28575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3527425" y="168275"/>
            <a:ext cx="3455988" cy="11001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2200" i="1">
                <a:solidFill>
                  <a:srgbClr val="C5000B"/>
                </a:solidFill>
                <a:latin typeface="Segoe Print" charset="0"/>
              </a:rPr>
              <a:t>                                        Szkoła </a:t>
            </a:r>
            <a:br>
              <a:rPr lang="pl-PL" altLang="pl-PL" sz="2200" i="1">
                <a:solidFill>
                  <a:srgbClr val="C5000B"/>
                </a:solidFill>
                <a:latin typeface="Segoe Print" charset="0"/>
              </a:rPr>
            </a:br>
            <a:r>
              <a:rPr lang="pl-PL" altLang="pl-PL" sz="2200" i="1">
                <a:solidFill>
                  <a:srgbClr val="C5000B"/>
                </a:solidFill>
                <a:latin typeface="Segoe Print" charset="0"/>
              </a:rPr>
              <a:t>  edukacji artystycznej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631950"/>
            <a:ext cx="9067800" cy="4984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pl-PL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9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80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2541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3200">
                <a:solidFill>
                  <a:srgbClr val="FF0000"/>
                </a:solidFill>
                <a:latin typeface="Monotype Corsiva" pitchFamily="64" charset="0"/>
              </a:rPr>
              <a:t>      Społeczność szkolna chętnie bierze udział w licznych     </a:t>
            </a:r>
            <a:br>
              <a:rPr lang="pl-PL" altLang="pl-PL" sz="3200">
                <a:solidFill>
                  <a:srgbClr val="FF0000"/>
                </a:solidFill>
                <a:latin typeface="Monotype Corsiva" pitchFamily="64" charset="0"/>
              </a:rPr>
            </a:br>
            <a:r>
              <a:rPr lang="pl-PL" altLang="pl-PL" sz="3200">
                <a:solidFill>
                  <a:srgbClr val="FF0000"/>
                </a:solidFill>
                <a:latin typeface="Monotype Corsiva" pitchFamily="64" charset="0"/>
              </a:rPr>
              <a:t>                       uroczystościach i imprezach.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631950"/>
            <a:ext cx="358775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4464050"/>
            <a:ext cx="356552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5111750"/>
            <a:ext cx="29527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1655763"/>
            <a:ext cx="358775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076325" y="4176713"/>
            <a:ext cx="39639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r>
              <a:rPr lang="pl-PL" altLang="pl-PL" sz="3200" b="1">
                <a:solidFill>
                  <a:srgbClr val="FF0000"/>
                </a:solidFill>
                <a:latin typeface="Monotype Corsiva" pitchFamily="64" charset="0"/>
              </a:rPr>
              <a:t>Dzień Niepodległości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additive="repl"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2000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2000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2000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9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9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2541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>
                <a:solidFill>
                  <a:srgbClr val="3465A4"/>
                </a:solidFill>
                <a:latin typeface="Monotype Corsiva" pitchFamily="64" charset="0"/>
              </a:rPr>
              <a:t>                      Jasełka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655763"/>
            <a:ext cx="358775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631950"/>
            <a:ext cx="422592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248150"/>
            <a:ext cx="358775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4235450"/>
            <a:ext cx="422592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60363"/>
            <a:ext cx="18399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3024188"/>
            <a:ext cx="309562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417513"/>
            <a:ext cx="18399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800" decel="100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800" decel="100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00" decel="100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decel="100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800" decel="100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800" decel="100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800" decel="100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800" decel="100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49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2541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3600">
                <a:solidFill>
                  <a:srgbClr val="CC99FF"/>
                </a:solidFill>
              </a:rPr>
              <a:t>                        </a:t>
            </a:r>
            <a:r>
              <a:rPr lang="pl-PL" altLang="pl-PL" sz="4000">
                <a:solidFill>
                  <a:srgbClr val="CC99FF"/>
                </a:solidFill>
              </a:rPr>
              <a:t>Fitness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6425" y="1631950"/>
            <a:ext cx="8859838" cy="4983163"/>
          </a:xfrm>
          <a:ln/>
        </p:spPr>
        <p:txBody>
          <a:bodyPr/>
          <a:lstStyle/>
          <a:p>
            <a:endParaRPr lang="pl-PL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631950"/>
            <a:ext cx="583247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631950"/>
            <a:ext cx="8859838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000">
            <a:off x="6205538" y="644525"/>
            <a:ext cx="2925762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0000">
            <a:off x="744538" y="723900"/>
            <a:ext cx="3190875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14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2541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>
                <a:solidFill>
                  <a:srgbClr val="7E0021"/>
                </a:solidFill>
                <a:latin typeface="Segoe Script" pitchFamily="32" charset="0"/>
              </a:rPr>
              <a:t>      Festyn Rodzinny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631950"/>
            <a:ext cx="356552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1631950"/>
            <a:ext cx="358775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4235450"/>
            <a:ext cx="356552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6696075"/>
            <a:ext cx="22098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6696075"/>
            <a:ext cx="22098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4262438"/>
            <a:ext cx="3654425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3135313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82588"/>
            <a:ext cx="9066212" cy="1089025"/>
          </a:xfrm>
          <a:ln/>
        </p:spPr>
        <p:txBody>
          <a:bodyPr/>
          <a:lstStyle/>
          <a:p>
            <a:endParaRPr lang="pl-PL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31950"/>
            <a:ext cx="9066212" cy="2376488"/>
          </a:xfrm>
          <a:ln/>
        </p:spPr>
        <p:txBody>
          <a:bodyPr/>
          <a:lstStyle/>
          <a:p>
            <a:pPr indent="-338138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7200">
                <a:solidFill>
                  <a:srgbClr val="FF6600"/>
                </a:solidFill>
                <a:latin typeface="Segoe Print" charset="0"/>
              </a:rPr>
              <a:t>         </a:t>
            </a:r>
          </a:p>
          <a:p>
            <a:pPr indent="-338138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7200">
                <a:solidFill>
                  <a:srgbClr val="FF6600"/>
                </a:solidFill>
                <a:latin typeface="Segoe Print" charset="0"/>
              </a:rPr>
              <a:t>                 Zapraszamy</a:t>
            </a:r>
            <a:br>
              <a:rPr lang="pl-PL" altLang="pl-PL" sz="7200">
                <a:solidFill>
                  <a:srgbClr val="FF6600"/>
                </a:solidFill>
                <a:latin typeface="Segoe Print" charset="0"/>
              </a:rPr>
            </a:br>
            <a:r>
              <a:rPr lang="pl-PL" altLang="pl-PL" sz="7200">
                <a:solidFill>
                  <a:srgbClr val="FF6600"/>
                </a:solidFill>
                <a:latin typeface="Segoe Print" charset="0"/>
              </a:rPr>
              <a:t>              do Naszej Szkoły!</a:t>
            </a:r>
          </a:p>
          <a:p>
            <a:pPr indent="-338138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7200">
              <a:solidFill>
                <a:srgbClr val="FF6600"/>
              </a:solidFill>
              <a:latin typeface="Segoe Print" charset="0"/>
            </a:endParaRPr>
          </a:p>
          <a:p>
            <a:pPr indent="-338138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7200">
              <a:solidFill>
                <a:srgbClr val="FF6600"/>
              </a:solidFill>
              <a:latin typeface="Segoe Print" charset="0"/>
            </a:endParaRPr>
          </a:p>
          <a:p>
            <a:pPr indent="-338138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7200">
              <a:solidFill>
                <a:srgbClr val="FF6600"/>
              </a:solidFill>
              <a:latin typeface="Segoe Print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03238" y="4235450"/>
            <a:ext cx="9066212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endParaRPr lang="pl-PL" altLang="pl-PL" sz="2400">
              <a:solidFill>
                <a:srgbClr val="FF6600"/>
              </a:solidFill>
              <a:latin typeface="Segoe Print" charset="0"/>
            </a:endParaRPr>
          </a:p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endParaRPr lang="pl-PL" altLang="pl-PL" sz="2400">
              <a:solidFill>
                <a:srgbClr val="FF6600"/>
              </a:solidFill>
              <a:latin typeface="Segoe Print" charset="0"/>
            </a:endParaRPr>
          </a:p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endParaRPr lang="pl-PL" altLang="pl-PL" sz="2400">
              <a:solidFill>
                <a:srgbClr val="FF6600"/>
              </a:solidFill>
              <a:latin typeface="Segoe Print" charset="0"/>
            </a:endParaRPr>
          </a:p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endParaRPr lang="pl-PL" altLang="pl-PL" sz="2400">
              <a:solidFill>
                <a:srgbClr val="FF6600"/>
              </a:solidFill>
              <a:latin typeface="Segoe Print" charset="0"/>
            </a:endParaRPr>
          </a:p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r>
              <a:rPr lang="pl-PL" altLang="pl-PL" sz="2400">
                <a:solidFill>
                  <a:srgbClr val="FF6600"/>
                </a:solidFill>
                <a:latin typeface="Segoe Print" charset="0"/>
              </a:rPr>
              <a:t>        Opracowała: Hanna Broś kl.IVa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431800"/>
            <a:ext cx="2462213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4535488"/>
            <a:ext cx="20574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additive="repl"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20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20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20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503238" y="1631950"/>
          <a:ext cx="9072562" cy="498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r:id="rId4" imgW="6119640" imgH="1078200" progId="">
                  <p:embed/>
                </p:oleObj>
              </mc:Choice>
              <mc:Fallback>
                <p:oleObj r:id="rId4" imgW="6119640" imgH="1078200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8" y="1631950"/>
                        <a:ext cx="9072562" cy="49895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439863"/>
            <a:ext cx="8999538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2562" cy="1260475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2600">
                <a:latin typeface="Monotype Corsiva" pitchFamily="64" charset="0"/>
              </a:rPr>
              <a:t>                 Szkoła jest zlokalizowana w Krakowie – Nowej Hucie                  na osiedlu Kalinowym 17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254125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3600">
                <a:latin typeface="Segoe Print" charset="0"/>
              </a:rPr>
              <a:t>    Nasza patronka - Św. Jadwiga Królowa Polski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31950"/>
            <a:ext cx="4424362" cy="2376488"/>
          </a:xfrm>
          <a:ln/>
        </p:spPr>
        <p:txBody>
          <a:bodyPr/>
          <a:lstStyle/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pl-PL" altLang="pl-PL" sz="2600">
                <a:latin typeface="Monotype Corsiva" pitchFamily="64" charset="0"/>
              </a:rPr>
              <a:t>Jadwiga Andegaweńska – żyła</a:t>
            </a:r>
            <a:br>
              <a:rPr lang="pl-PL" altLang="pl-PL" sz="2600">
                <a:latin typeface="Monotype Corsiva" pitchFamily="64" charset="0"/>
              </a:rPr>
            </a:br>
            <a:r>
              <a:rPr lang="pl-PL" altLang="pl-PL" sz="2600">
                <a:latin typeface="Monotype Corsiva" pitchFamily="64" charset="0"/>
              </a:rPr>
              <a:t>w latach 1373-1399. Pochodziła</a:t>
            </a:r>
            <a:br>
              <a:rPr lang="pl-PL" altLang="pl-PL" sz="2600">
                <a:latin typeface="Monotype Corsiva" pitchFamily="64" charset="0"/>
              </a:rPr>
            </a:br>
            <a:r>
              <a:rPr lang="pl-PL" altLang="pl-PL" sz="2600">
                <a:latin typeface="Monotype Corsiva" pitchFamily="64" charset="0"/>
              </a:rPr>
              <a:t>z Węgier. Była żoną Władysława Jagiełły. Kanonizowana na świętą</a:t>
            </a:r>
            <a:br>
              <a:rPr lang="pl-PL" altLang="pl-PL" sz="2600">
                <a:latin typeface="Monotype Corsiva" pitchFamily="64" charset="0"/>
              </a:rPr>
            </a:br>
            <a:r>
              <a:rPr lang="pl-PL" altLang="pl-PL" sz="2600">
                <a:latin typeface="Monotype Corsiva" pitchFamily="64" charset="0"/>
              </a:rPr>
              <a:t>8 czerwca 1997 r. przez papieża Jana Pawła II.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149850" y="4235450"/>
            <a:ext cx="442912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03238" y="4235450"/>
            <a:ext cx="4424362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just"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r>
              <a:rPr lang="pl-PL" altLang="pl-PL" sz="2600">
                <a:latin typeface="Monotype Corsiva" pitchFamily="64" charset="0"/>
              </a:rPr>
              <a:t>Fundowała kościoły oraz uposażała istniejące klasztory. Opiekowała się szpitalami. W testamencie zapisała swój majątek na rzecz Akademii Krakowskiej. Królowa Jadwiga została pochowana w Katedrze Wawelskiej.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149850" y="1631950"/>
            <a:ext cx="4424363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1625600"/>
            <a:ext cx="2962275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additive="repl"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2000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2000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2000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4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9387" cy="12573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2600" i="1">
                <a:solidFill>
                  <a:srgbClr val="7E0021"/>
                </a:solidFill>
              </a:rPr>
              <a:t>                  Hymn i Sztandar Naszej Szkoły 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31950"/>
            <a:ext cx="4424362" cy="2378075"/>
          </a:xfrm>
          <a:ln/>
        </p:spPr>
        <p:txBody>
          <a:bodyPr/>
          <a:lstStyle/>
          <a:p>
            <a:endParaRPr lang="pl-PL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69900" y="4389438"/>
            <a:ext cx="44259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r>
              <a:rPr lang="pl-PL" altLang="pl-PL" sz="2000">
                <a:latin typeface="Lucida Sans Unicode" pitchFamily="32" charset="0"/>
              </a:rPr>
              <a:t>II. Tak wiele darów</a:t>
            </a:r>
          </a:p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r>
              <a:rPr lang="pl-PL" altLang="pl-PL" sz="2000">
                <a:latin typeface="Lucida Sans Unicode" pitchFamily="32" charset="0"/>
              </a:rPr>
              <a:t>Cudownych dała</a:t>
            </a:r>
          </a:p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r>
              <a:rPr lang="pl-PL" altLang="pl-PL" sz="2000">
                <a:latin typeface="Lucida Sans Unicode" pitchFamily="32" charset="0"/>
              </a:rPr>
              <a:t>Dla Akademii poświęciła.</a:t>
            </a:r>
          </a:p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r>
              <a:rPr lang="pl-PL" altLang="pl-PL" sz="2000">
                <a:latin typeface="Lucida Sans Unicode" pitchFamily="32" charset="0"/>
              </a:rPr>
              <a:t>Roztropna w radzie</a:t>
            </a:r>
          </a:p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r>
              <a:rPr lang="pl-PL" altLang="pl-PL" sz="2000">
                <a:latin typeface="Lucida Sans Unicode" pitchFamily="32" charset="0"/>
              </a:rPr>
              <a:t>Strzegąc pokoju</a:t>
            </a:r>
          </a:p>
          <a:p>
            <a:pPr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</a:pPr>
            <a:r>
              <a:rPr lang="pl-PL" altLang="pl-PL" sz="2000">
                <a:latin typeface="Lucida Sans Unicode" pitchFamily="32" charset="0"/>
              </a:rPr>
              <a:t>Koronę z Litwą połączyła.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149850" y="1631950"/>
            <a:ext cx="442595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368425"/>
            <a:ext cx="92170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3384550"/>
            <a:ext cx="3910012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800" decel="100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800" decel="100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800" decel="100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800" decel="100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254125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>
                <a:solidFill>
                  <a:srgbClr val="C5000B"/>
                </a:solidFill>
                <a:latin typeface="Segoe Print" charset="0"/>
              </a:rPr>
              <a:t>Ślubowanie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1800" y="1631950"/>
            <a:ext cx="4679950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200">
                <a:latin typeface="Monotype Corsiva" pitchFamily="64" charset="0"/>
              </a:rPr>
              <a:t>Wybranie Św. Jadwigi Królowej Polski za patrona szkoły bardzo zobowiązuje,</a:t>
            </a:r>
            <a:br>
              <a:rPr lang="pl-PL" altLang="pl-PL" sz="2200">
                <a:latin typeface="Monotype Corsiva" pitchFamily="64" charset="0"/>
              </a:rPr>
            </a:br>
            <a:r>
              <a:rPr lang="pl-PL" altLang="pl-PL" sz="2200">
                <a:latin typeface="Monotype Corsiva" pitchFamily="64" charset="0"/>
              </a:rPr>
              <a:t>o czym wiedzą już uczniowie klas pierwszych wypowiadając pierwsze słowa ślubowania u progu nauki w szkole podstawowej.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149850" y="1631950"/>
            <a:ext cx="44259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200" b="1">
                <a:solidFill>
                  <a:srgbClr val="0000FF"/>
                </a:solidFill>
                <a:latin typeface="Monotype Corsiva" pitchFamily="64" charset="0"/>
              </a:rPr>
              <a:t>„My uczniowie Szkoły Podstawowej</a:t>
            </a:r>
            <a:br>
              <a:rPr lang="pl-PL" altLang="pl-PL" sz="2200" b="1">
                <a:solidFill>
                  <a:srgbClr val="0000FF"/>
                </a:solidFill>
                <a:latin typeface="Monotype Corsiva" pitchFamily="64" charset="0"/>
              </a:rPr>
            </a:br>
            <a:r>
              <a:rPr lang="pl-PL" altLang="pl-PL" sz="2200" b="1">
                <a:solidFill>
                  <a:srgbClr val="0000FF"/>
                </a:solidFill>
                <a:latin typeface="Monotype Corsiva" pitchFamily="64" charset="0"/>
              </a:rPr>
              <a:t>nr 82 im. Świętej Jadwigi Królowej Polski na sztandar szkoły ślubujemy: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200" b="1">
                <a:solidFill>
                  <a:srgbClr val="00CC33"/>
                </a:solidFill>
                <a:latin typeface="Monotype Corsiva" pitchFamily="64" charset="0"/>
              </a:rPr>
              <a:t>...być wiernym wskazaniom Królowej Jadwigi, naśladować jej dokonania –</a:t>
            </a:r>
            <a:r>
              <a:rPr lang="pl-PL" altLang="pl-PL" sz="2200">
                <a:latin typeface="Monotype Corsiva" pitchFamily="64" charset="0"/>
              </a:rPr>
              <a:t> </a:t>
            </a:r>
            <a:r>
              <a:rPr lang="pl-PL" altLang="pl-PL" sz="2200" b="1">
                <a:solidFill>
                  <a:srgbClr val="0000FF"/>
                </a:solidFill>
                <a:latin typeface="Monotype Corsiva" pitchFamily="64" charset="0"/>
              </a:rPr>
              <a:t>ślubujemy</a:t>
            </a:r>
            <a:r>
              <a:rPr lang="pl-PL" altLang="pl-PL" sz="2200">
                <a:solidFill>
                  <a:srgbClr val="0000FF"/>
                </a:solidFill>
                <a:latin typeface="Monotype Corsiva" pitchFamily="64" charset="0"/>
              </a:rPr>
              <a:t>...”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816350"/>
            <a:ext cx="403225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16350"/>
            <a:ext cx="41687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03238" y="4235450"/>
            <a:ext cx="9066212" cy="2376488"/>
          </a:xfrm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431800"/>
            <a:ext cx="3455988" cy="618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9050"/>
            <a:ext cx="9072562" cy="1822450"/>
          </a:xfrm>
          <a:ln/>
        </p:spPr>
        <p:txBody>
          <a:bodyPr/>
          <a:lstStyle/>
          <a:p>
            <a:endParaRPr lang="pl-PL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3025" y="503238"/>
            <a:ext cx="4427538" cy="3506787"/>
          </a:xfrm>
          <a:ln/>
        </p:spPr>
        <p:txBody>
          <a:bodyPr/>
          <a:lstStyle/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pl-PL" altLang="pl-PL" sz="2600">
                <a:latin typeface="Monotype Corsiva" pitchFamily="64" charset="0"/>
              </a:rPr>
              <a:t>Rodzina Szkół Jadwiżańskich, gromadząca w swoim zacnym gronie ok. 200 szkół, także zza granicy, corocznie wybiera Królową Roku.</a:t>
            </a:r>
          </a:p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pl-PL" altLang="pl-PL" sz="2600">
                <a:latin typeface="Monotype Corsiva" pitchFamily="64" charset="0"/>
              </a:rPr>
              <a:t>Zostaje nią uczennica osiągająca nie tylko  wysokie wyniki w nauce, ale także pomagająca potrzebującym, wspierająca tych, którzy tego oczekują.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111750" y="4011613"/>
            <a:ext cx="4319588" cy="153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600">
                <a:latin typeface="Monotype Corsiva" pitchFamily="64" charset="0"/>
              </a:rPr>
              <a:t>W tym roku Kornelia Kędzior, uczennica klasy VI miłościwie nam panuje do czerwca, spełniając tę rolę.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800" decel="100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800" decel="100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00" decel="100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decel="100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800" decel="100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800" decel="100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800" decel="100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800" decel="100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7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additive="repl">
                                        <p:cTn id="3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2" dur="20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33" dur="20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34" dur="20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0038"/>
            <a:ext cx="9067800" cy="1255712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3200">
                <a:latin typeface="Monotype Corsiva" pitchFamily="64" charset="0"/>
              </a:rPr>
              <a:t>            SP 82 w Krakowie to szkoła z 60-letnią tradycją. </a:t>
            </a:r>
            <a:br>
              <a:rPr lang="pl-PL" altLang="pl-PL" sz="3200">
                <a:latin typeface="Monotype Corsiva" pitchFamily="64" charset="0"/>
              </a:rPr>
            </a:br>
            <a:r>
              <a:rPr lang="pl-PL" altLang="pl-PL" sz="3200">
                <a:latin typeface="Monotype Corsiva" pitchFamily="64" charset="0"/>
              </a:rPr>
              <a:t>           Pierwsi uczniowie pojawili się w niej w 1954 roku.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31950"/>
            <a:ext cx="9067800" cy="4984750"/>
          </a:xfrm>
          <a:ln/>
        </p:spPr>
        <p:txBody>
          <a:bodyPr/>
          <a:lstStyle/>
          <a:p>
            <a:endParaRPr lang="pl-PL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631950"/>
            <a:ext cx="8207375" cy="477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871663"/>
            <a:ext cx="244792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800" decel="100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8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8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8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7800" cy="1255713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>
                <a:solidFill>
                  <a:srgbClr val="FF0000"/>
                </a:solidFill>
              </a:rPr>
              <a:t> Grono Pedagogiczne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31950"/>
            <a:ext cx="9067800" cy="4984750"/>
          </a:xfrm>
          <a:ln/>
        </p:spPr>
        <p:txBody>
          <a:bodyPr/>
          <a:lstStyle/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1200"/>
              <a:t>                         </a:t>
            </a:r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pl-PL" altLang="pl-PL" sz="1200"/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1200"/>
              <a:t>                                                                   </a:t>
            </a:r>
            <a:r>
              <a:rPr lang="pl-PL" altLang="pl-PL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Dyrektor                 Zastępca Dyrektora </a:t>
            </a:r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pl-PL" altLang="pl-PL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                        Beata Tomaszewska          Bożena Gołdyn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168650"/>
            <a:ext cx="124777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168650"/>
            <a:ext cx="1223962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511300"/>
            <a:ext cx="9302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38" y="333375"/>
            <a:ext cx="10033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631950"/>
            <a:ext cx="1008063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2808288"/>
            <a:ext cx="8763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679950"/>
            <a:ext cx="10795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4535488"/>
            <a:ext cx="10207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4392613"/>
            <a:ext cx="100806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5832475"/>
            <a:ext cx="11525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5759450"/>
            <a:ext cx="100806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5759450"/>
            <a:ext cx="100806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3186113"/>
            <a:ext cx="1001712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655763"/>
            <a:ext cx="10795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290513" y="358775"/>
            <a:ext cx="11366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0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728788"/>
            <a:ext cx="1008062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1728788"/>
            <a:ext cx="102076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2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3168650"/>
            <a:ext cx="1008062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3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295400"/>
            <a:ext cx="9366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4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1871663"/>
            <a:ext cx="9366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3095625"/>
            <a:ext cx="922338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6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4895850"/>
            <a:ext cx="94932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7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95400"/>
            <a:ext cx="100806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8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119813"/>
            <a:ext cx="165576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9" name="Picture 2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6191250"/>
            <a:ext cx="1655763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40" name="Picture 28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3398838"/>
            <a:ext cx="1101725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41" name="Picture 2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048375"/>
            <a:ext cx="117633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800" decel="100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800" decel="100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8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8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8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1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1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1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2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3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0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5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6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7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8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3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4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5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1" dur="1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2" dur="1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3" dur="1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1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9" dur="1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0" dur="1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1" dur="1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1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7" dur="1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8" dur="1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1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0" dur="1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5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7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8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3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4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5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6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1" dur="1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2" dur="1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3" dur="1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4" dur="1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9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0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1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#ppt_#ppt_#ppt_x+(cos(-2*pi*(1-$))*-#ppt_#ppt_#ppt_#ppt_x-sin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2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#ppt_#ppt_#ppt_y+(sin(-2*pi*(1-$))*-#ppt_#ppt_#ppt_#ppt_x+cos(-2*pi*(1-$))*(1-#ppt_#ppt_#ppt_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Lucida Sans Unicode"/>
        <a:ea typeface="Microsoft YaHei"/>
        <a:cs typeface=""/>
      </a:majorFont>
      <a:minorFont>
        <a:latin typeface="Lucida Sans Unicode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Lucida Sans Unicode"/>
        <a:ea typeface="Microsoft YaHei"/>
        <a:cs typeface=""/>
      </a:majorFont>
      <a:minorFont>
        <a:latin typeface="Lucida Sans Unicode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16533</TotalTime>
  <Words>268</Words>
  <Application>Microsoft Office PowerPoint</Application>
  <PresentationFormat>Niestandardowy</PresentationFormat>
  <Paragraphs>86</Paragraphs>
  <Slides>24</Slides>
  <Notes>24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24</vt:i4>
      </vt:variant>
    </vt:vector>
  </HeadingPairs>
  <TitlesOfParts>
    <vt:vector size="27" baseType="lpstr">
      <vt:lpstr>Motyw pakietu Office</vt:lpstr>
      <vt:lpstr>Motyw pakietu Office</vt:lpstr>
      <vt:lpstr>Motyw pakietu Office</vt:lpstr>
      <vt:lpstr>Prezentacja programu PowerPoint</vt:lpstr>
      <vt:lpstr>                                        Szkoła    edukacji artystycznej</vt:lpstr>
      <vt:lpstr>                 Szkoła jest zlokalizowana w Krakowie – Nowej Hucie                  na osiedlu Kalinowym 17</vt:lpstr>
      <vt:lpstr>    Nasza patronka - Św. Jadwiga Królowa Polski</vt:lpstr>
      <vt:lpstr>                  Hymn i Sztandar Naszej Szkoły </vt:lpstr>
      <vt:lpstr>Ślubowanie</vt:lpstr>
      <vt:lpstr>Prezentacja programu PowerPoint</vt:lpstr>
      <vt:lpstr>            SP 82 w Krakowie to szkoła z 60-letnią tradycją.             Pierwsi uczniowie pojawili się w niej w 1954 roku.</vt:lpstr>
      <vt:lpstr> Grono Pedagogiczne</vt:lpstr>
      <vt:lpstr>Szkoła posiada bogato wyposażone sale lekcyjne    i klasopracownie, a także salę gimnastyczną, świetlicę i bibliotekę.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Świetlica szkolna</vt:lpstr>
      <vt:lpstr>     Szkoła posiada nowoczesne boisko      sportowe.</vt:lpstr>
      <vt:lpstr> Oddany w zeszłym roku plac zabaw służy uczniom                      w pogodne dni.</vt:lpstr>
      <vt:lpstr>             Tylko u nas!  Od wielu lat cyklicznie odbywa się festiwal piosenki            „Rozśpiewana Szkoła”, w którym uczestniczą uczniowie,  rodzice i nauczyciele. </vt:lpstr>
      <vt:lpstr>      Społeczność szkolna chętnie bierze udział w licznych                             uroczystościach i imprezach.</vt:lpstr>
      <vt:lpstr>                      Jasełka</vt:lpstr>
      <vt:lpstr>                        Fitness</vt:lpstr>
      <vt:lpstr>      Festyn Rodzinny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GogaS</dc:creator>
  <cp:lastModifiedBy>GogaS</cp:lastModifiedBy>
  <cp:revision>1</cp:revision>
  <cp:lastPrinted>1601-01-01T00:00:00Z</cp:lastPrinted>
  <dcterms:created xsi:type="dcterms:W3CDTF">2015-04-04T16:11:57Z</dcterms:created>
  <dcterms:modified xsi:type="dcterms:W3CDTF">2015-04-16T21:57:52Z</dcterms:modified>
</cp:coreProperties>
</file>